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0" r:id="rId2"/>
    <p:sldId id="330" r:id="rId3"/>
    <p:sldId id="331" r:id="rId4"/>
    <p:sldId id="283" r:id="rId5"/>
    <p:sldId id="334" r:id="rId6"/>
    <p:sldId id="332" r:id="rId7"/>
    <p:sldId id="279" r:id="rId8"/>
    <p:sldId id="335" r:id="rId9"/>
    <p:sldId id="336" r:id="rId10"/>
    <p:sldId id="282" r:id="rId11"/>
    <p:sldId id="33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E242B-C33D-41FD-987A-7CC600E6303F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69658-3889-44FC-8CA7-815277DB23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544D-53EE-4666-AD01-080D2A7547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40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764887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764887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 allows us to make mistakes faster. The digital design to quick physical product means that we can see quickly what needs to be changed and act accordingly.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956FC-BBDD-4CBB-9258-247AC30C3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62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2E00-DE8F-E2EB-5D03-147E2164E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3899E-19F8-66C5-4000-1E2EABA04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F9841-E424-BF21-D056-F6BBEE2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A6F9C-E191-0E29-1A90-5D65BBE4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80679-B3E5-2B4E-C4A2-9C8FD866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81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A00D-1C41-09CB-3D1D-336D6086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B5EE1-7CC6-D0DA-7D7F-7FA4429FC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9523A-DC99-B57F-B398-EF3C2AE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5C1D-E655-CCC2-21CB-A232C8A5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237D-1F81-B621-D421-99323469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56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8AE6E-EA56-0836-8106-896EFB7AD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31366-D648-2151-C91B-711BE613C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17F64-9CAA-982C-5CEA-85A206EF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8A47-2D8D-ECDB-1237-B1941C15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CE0AF-E8A4-97CD-D3C0-B0808B96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860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4">
  <p:cSld name="Custom layout 24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986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059E-2889-B601-348E-8DEF4AE4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3B88C-A57B-8CBB-3903-8BBA1CCA5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10AF-A5D7-7191-BAD9-0F293C6A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0E41-D7F9-CBE4-3484-AF8536F5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7F785-244A-FF61-FAF7-A61203C0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46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E202-2766-5C6D-741A-616601B9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D43E4-0560-2716-1371-CCCEF5A42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F338-9426-F36A-A423-722820E3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CD99B-269E-BEA2-2224-CD207F2F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6EE1-2D85-BBD7-67B4-6AB05806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4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BF42-7463-A0CB-D80F-EF3D6F7E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6A21-A4ED-F934-75B1-69351C070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4F9DC-A476-9DAD-3B6B-D280397C6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DEA58-D8DB-1CBF-EA9A-D4FB5689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16A55-D483-8729-396C-08B1CF67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FC252-BD3A-9792-D365-27202F63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00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3E87-3C01-6D2D-0D2B-4E0B2975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28358-96CF-2277-60CE-A117A360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C2328-8528-9338-D5EB-8E54ED51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FCA18-D421-C399-AD74-2A14A46EE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9B695-408A-3A4C-CEA0-2C798DF0B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4FE2D-DD79-AFB1-49A4-A0C27737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13805-CECC-4151-D3DC-D7C30D38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3D9002-1F99-BDA5-0036-812B862F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5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AF0B-DF9C-1691-3460-C29D7FEC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0F7FC-706E-1B57-A0D2-52784302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A93C8-C793-33D8-749C-24FC739F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333DA-6E77-2F54-CCA8-78169FA9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F974A-183B-445C-AC66-7F7B8ECA5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C8AE4-C10F-14D2-7A90-2B1F75C98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D99B1-B970-2883-A73E-A3511CE7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7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D2D-1970-C9F0-D16F-6F19AB10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D64E6-BC5C-C3FC-47A6-5C71A7ED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535F5-F9CA-252C-295D-14544A95E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278F1-53C4-9B72-E208-FAD0BBA8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D2CF-F858-1B13-53D0-5A033656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F77A7-BCA9-4F02-0DC1-A47A7074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84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4E69-AB7D-DBC2-6A11-4514ED47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4F020-4405-C2E1-141F-EA4CF582B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CE718-BC0F-30B9-7CFC-ABD987A29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40DB3-E84D-E6D4-16C7-0D369B4C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CF02E-998D-49B0-7C34-B6CB0D98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A8C9D-3F3A-48C6-E1DB-63B7EA6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75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9E7E6-8BBA-1FC7-CBE6-76074E20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12C1B-0A43-8CC3-EDBC-0452F3DA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0862-78D8-DC97-AA9C-85896EA88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16F49E-0E63-4A92-957A-37AF10BE4A65}" type="datetimeFigureOut">
              <a:rPr lang="en-GB" smtClean="0"/>
              <a:t>31/07/2024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D997-5A79-75C5-C5A4-C9FCCC442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4D385-C366-861A-90E0-C7628E85D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5780F-5E87-4D88-A035-607A8771A9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93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47646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4851843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小车设计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D333E8-2392-2609-456C-B5FE079F3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15586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草图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2133740"/>
            <a:ext cx="9013723" cy="2195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概念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小车设计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尺寸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CC6C4-9498-58C3-F9CE-F47EBBF9CC4F}"/>
              </a:ext>
            </a:extLst>
          </p:cNvPr>
          <p:cNvSpPr txBox="1">
            <a:spLocks/>
          </p:cNvSpPr>
          <p:nvPr/>
        </p:nvSpPr>
        <p:spPr>
          <a:xfrm>
            <a:off x="1589138" y="526025"/>
            <a:ext cx="9013723" cy="88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草图 建模 编程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3C529-32C9-01D2-D7AE-E14532148FBA}"/>
              </a:ext>
            </a:extLst>
          </p:cNvPr>
          <p:cNvSpPr txBox="1"/>
          <p:nvPr/>
        </p:nvSpPr>
        <p:spPr>
          <a:xfrm>
            <a:off x="3048000" y="47801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建模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8F7976-5C44-843D-B868-F03C60D8332A}"/>
              </a:ext>
            </a:extLst>
          </p:cNvPr>
          <p:cNvSpPr txBox="1">
            <a:spLocks/>
          </p:cNvSpPr>
          <p:nvPr/>
        </p:nvSpPr>
        <p:spPr>
          <a:xfrm>
            <a:off x="1589138" y="4328792"/>
            <a:ext cx="9013723" cy="1708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厚度</a:t>
            </a:r>
            <a:r>
              <a:rPr lang="en-GB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 1</a:t>
            </a:r>
            <a:r>
              <a:rPr lang="en-US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.5mm 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注意单位 毫米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74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15586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草图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2133740"/>
            <a:ext cx="9013723" cy="21950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概念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小车设计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尺寸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CC6C4-9498-58C3-F9CE-F47EBBF9CC4F}"/>
              </a:ext>
            </a:extLst>
          </p:cNvPr>
          <p:cNvSpPr txBox="1">
            <a:spLocks/>
          </p:cNvSpPr>
          <p:nvPr/>
        </p:nvSpPr>
        <p:spPr>
          <a:xfrm>
            <a:off x="1589138" y="526025"/>
            <a:ext cx="9013723" cy="8898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草图 建模 编程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3C529-32C9-01D2-D7AE-E14532148FBA}"/>
              </a:ext>
            </a:extLst>
          </p:cNvPr>
          <p:cNvSpPr txBox="1"/>
          <p:nvPr/>
        </p:nvSpPr>
        <p:spPr>
          <a:xfrm>
            <a:off x="3048000" y="47801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建模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8F7976-5C44-843D-B868-F03C60D8332A}"/>
              </a:ext>
            </a:extLst>
          </p:cNvPr>
          <p:cNvSpPr txBox="1">
            <a:spLocks/>
          </p:cNvSpPr>
          <p:nvPr/>
        </p:nvSpPr>
        <p:spPr>
          <a:xfrm>
            <a:off x="1589138" y="4328792"/>
            <a:ext cx="9013723" cy="1708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厚度</a:t>
            </a:r>
            <a:r>
              <a:rPr lang="en-GB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 1</a:t>
            </a:r>
            <a:r>
              <a:rPr lang="en-US" altLang="zh-TW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.5mm 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注意单位 毫米</a:t>
            </a:r>
            <a:endParaRPr lang="en-GB" altLang="zh-TW" sz="4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53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E1C2DC5-A0EA-5103-39B4-73FB7599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1" y="2253788"/>
            <a:ext cx="10864645" cy="38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8DF8-2112-D86A-55B1-825273DAFD35}"/>
              </a:ext>
            </a:extLst>
          </p:cNvPr>
          <p:cNvSpPr txBox="1"/>
          <p:nvPr/>
        </p:nvSpPr>
        <p:spPr>
          <a:xfrm>
            <a:off x="1317522" y="167148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47834-C16F-89CF-495B-105C8677C09A}"/>
              </a:ext>
            </a:extLst>
          </p:cNvPr>
          <p:cNvSpPr txBox="1"/>
          <p:nvPr/>
        </p:nvSpPr>
        <p:spPr>
          <a:xfrm>
            <a:off x="4998251" y="145480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FFF09-B49F-B3F5-8A23-8F30FFCF3FCA}"/>
              </a:ext>
            </a:extLst>
          </p:cNvPr>
          <p:cNvSpPr txBox="1"/>
          <p:nvPr/>
        </p:nvSpPr>
        <p:spPr>
          <a:xfrm>
            <a:off x="8852496" y="1209818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原型</a:t>
            </a:r>
            <a:br>
              <a:rPr lang="en-GB" altLang="zh-TW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</a:br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成品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A2B2D77-D39B-7E22-2F19-D006BF64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D9FEBAD5-5A96-230B-C43E-DBC9DFC68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71" y="299902"/>
            <a:ext cx="763149" cy="8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t="7213" b="7213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30767D-4E8C-8C76-B48B-3D239F72DB0A}"/>
              </a:ext>
            </a:extLst>
          </p:cNvPr>
          <p:cNvSpPr txBox="1"/>
          <p:nvPr/>
        </p:nvSpPr>
        <p:spPr>
          <a:xfrm>
            <a:off x="2959509" y="241333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90D4-3B14-5F67-7725-C03A0EA21FCB}"/>
              </a:ext>
            </a:extLst>
          </p:cNvPr>
          <p:cNvSpPr txBox="1"/>
          <p:nvPr/>
        </p:nvSpPr>
        <p:spPr>
          <a:xfrm>
            <a:off x="5975109" y="240743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建模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7B73-C39E-A1BA-D75A-A7ED769306E9}"/>
              </a:ext>
            </a:extLst>
          </p:cNvPr>
          <p:cNvSpPr txBox="1"/>
          <p:nvPr/>
        </p:nvSpPr>
        <p:spPr>
          <a:xfrm>
            <a:off x="10075721" y="209280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生成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C285A-F4B3-8632-59C4-EE9113D0620B}"/>
              </a:ext>
            </a:extLst>
          </p:cNvPr>
          <p:cNvSpPr txBox="1"/>
          <p:nvPr/>
        </p:nvSpPr>
        <p:spPr>
          <a:xfrm>
            <a:off x="8030612" y="323334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模型结构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E2C6B-AD5E-6E27-D149-148F9DE84167}"/>
              </a:ext>
            </a:extLst>
          </p:cNvPr>
          <p:cNvSpPr txBox="1"/>
          <p:nvPr/>
        </p:nvSpPr>
        <p:spPr>
          <a:xfrm>
            <a:off x="4372451" y="323334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切片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9E1A9-6AE3-2F34-832D-EC6818CF01E1}"/>
              </a:ext>
            </a:extLst>
          </p:cNvPr>
          <p:cNvSpPr txBox="1"/>
          <p:nvPr/>
        </p:nvSpPr>
        <p:spPr>
          <a:xfrm>
            <a:off x="2877948" y="584233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1229-02FE-141E-9AB1-36EA6F2A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A1</a:t>
            </a: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</a:t>
            </a: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E665-DA57-FFCA-DF3D-3845F636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8974394" cy="50341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设计流程图</a:t>
            </a:r>
            <a:endParaRPr lang="en-GB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概念：为什么有这个构思？是为了什么而设计？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技术：</a:t>
            </a:r>
            <a:r>
              <a:rPr lang="en-GB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3</a:t>
            </a:r>
            <a:r>
              <a:rPr lang="en-US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D</a:t>
            </a: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打印、编程、传感器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草图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小车设计、功能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团队分工</a:t>
            </a:r>
            <a:br>
              <a:rPr lang="en-GB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</a:b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indent="0">
              <a:buNone/>
            </a:pP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展示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indent="0">
              <a:buNone/>
            </a:pPr>
            <a:r>
              <a:rPr lang="zh-TW" altLang="en-US" sz="3600" b="1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困难？怎样解决？</a:t>
            </a:r>
            <a:endParaRPr lang="en-GB" altLang="zh-TW" sz="3600" b="1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16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1229-02FE-141E-9AB1-36EA6F2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3623"/>
          </a:xfrm>
        </p:spPr>
        <p:txBody>
          <a:bodyPr/>
          <a:lstStyle/>
          <a:p>
            <a:r>
              <a:rPr lang="zh-TW" altLang="en-US" sz="3300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概念主题：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铜仁一中初级中学 服务机器人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解决问题：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清洁洗手间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服务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打扫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要有什么功能？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传感器达到这些功能？</a:t>
            </a: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pic>
        <p:nvPicPr>
          <p:cNvPr id="1026" name="Picture 2" descr="高端配送机器人_楼宇_酒店_迎宾_智能送餐机器人厂家_深圳普渡机器人">
            <a:extLst>
              <a:ext uri="{FF2B5EF4-FFF2-40B4-BE49-F238E27FC236}">
                <a16:creationId xmlns:a16="http://schemas.microsoft.com/office/drawing/2014/main" id="{EE91F4D9-36C8-E461-B5E3-4C20EE145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5"/>
          <a:stretch/>
        </p:blipFill>
        <p:spPr bwMode="auto">
          <a:xfrm>
            <a:off x="8214237" y="206018"/>
            <a:ext cx="3139563" cy="25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运行李、送快递……中南大学校园内迎新机器人很忙- 湖南省教育厅">
            <a:extLst>
              <a:ext uri="{FF2B5EF4-FFF2-40B4-BE49-F238E27FC236}">
                <a16:creationId xmlns:a16="http://schemas.microsoft.com/office/drawing/2014/main" id="{73D0D2E4-E09F-A8A9-1A15-7E77A049A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0" b="16022"/>
          <a:stretch/>
        </p:blipFill>
        <p:spPr bwMode="auto">
          <a:xfrm>
            <a:off x="5558760" y="2713704"/>
            <a:ext cx="3758833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多功能移动迎宾互动,商用接待配送的机器人-欢欢机器人">
            <a:extLst>
              <a:ext uri="{FF2B5EF4-FFF2-40B4-BE49-F238E27FC236}">
                <a16:creationId xmlns:a16="http://schemas.microsoft.com/office/drawing/2014/main" id="{84569CEB-2351-E530-A298-A87720E7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593" y="1664436"/>
            <a:ext cx="42291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2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EB958B-1685-E2D9-8EAF-58C4E9A65DF8}"/>
              </a:ext>
            </a:extLst>
          </p:cNvPr>
          <p:cNvGraphicFramePr>
            <a:graphicFrameLocks noGrp="1"/>
          </p:cNvGraphicFramePr>
          <p:nvPr/>
        </p:nvGraphicFramePr>
        <p:xfrm>
          <a:off x="315685" y="0"/>
          <a:ext cx="11560629" cy="6749147"/>
        </p:xfrm>
        <a:graphic>
          <a:graphicData uri="http://schemas.openxmlformats.org/drawingml/2006/table">
            <a:tbl>
              <a:tblPr/>
              <a:tblGrid>
                <a:gridCol w="1192864">
                  <a:extLst>
                    <a:ext uri="{9D8B030D-6E8A-4147-A177-3AD203B41FA5}">
                      <a16:colId xmlns:a16="http://schemas.microsoft.com/office/drawing/2014/main" val="1886539396"/>
                    </a:ext>
                  </a:extLst>
                </a:gridCol>
                <a:gridCol w="482224">
                  <a:extLst>
                    <a:ext uri="{9D8B030D-6E8A-4147-A177-3AD203B41FA5}">
                      <a16:colId xmlns:a16="http://schemas.microsoft.com/office/drawing/2014/main" val="3139168791"/>
                    </a:ext>
                  </a:extLst>
                </a:gridCol>
                <a:gridCol w="1611635">
                  <a:extLst>
                    <a:ext uri="{9D8B030D-6E8A-4147-A177-3AD203B41FA5}">
                      <a16:colId xmlns:a16="http://schemas.microsoft.com/office/drawing/2014/main" val="2581669210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3309993977"/>
                    </a:ext>
                  </a:extLst>
                </a:gridCol>
                <a:gridCol w="1840056">
                  <a:extLst>
                    <a:ext uri="{9D8B030D-6E8A-4147-A177-3AD203B41FA5}">
                      <a16:colId xmlns:a16="http://schemas.microsoft.com/office/drawing/2014/main" val="618546497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2628767800"/>
                    </a:ext>
                  </a:extLst>
                </a:gridCol>
                <a:gridCol w="1535496">
                  <a:extLst>
                    <a:ext uri="{9D8B030D-6E8A-4147-A177-3AD203B41FA5}">
                      <a16:colId xmlns:a16="http://schemas.microsoft.com/office/drawing/2014/main" val="1177846390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1219352637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3207854404"/>
                    </a:ext>
                  </a:extLst>
                </a:gridCol>
              </a:tblGrid>
              <a:tr h="8198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        日期           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时间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7.15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星期一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7.16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星期二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7.17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7.18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7.19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星期五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7.20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星期六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7.21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579318"/>
                  </a:ext>
                </a:extLst>
              </a:tr>
              <a:tr h="82040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当日课程目标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全体同学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了解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应用 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活用学习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电子元件结合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图象化编程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制作与实践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小车组装</a:t>
                      </a: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</a:t>
                      </a:r>
                      <a:b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进阶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打印机维护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总结课程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延伸学习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241577"/>
                  </a:ext>
                </a:extLst>
              </a:tr>
              <a:tr h="55620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8:30-9:10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项目启动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团队合作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规划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界面与使用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完成小车结构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小组项目展览汇报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90456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9:10-9:20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486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9:20-10:00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班内破冰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758269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10:00-10:10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76481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10:10-10:50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课程引入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（橡皮泥与制造）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772734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10:50-14:30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午休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33138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14:30-15:10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打印讲座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设定与参数设置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展览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交流大会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858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15:10-15:20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82014"/>
                  </a:ext>
                </a:extLst>
              </a:tr>
              <a:tr h="5701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15:20-16:00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课程介绍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06142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16:00-16:10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18095"/>
                  </a:ext>
                </a:extLst>
              </a:tr>
              <a:tr h="5492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16:10-16:50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打印测试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电子工程结合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（交通灯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)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学习维护打印机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需求了解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80823"/>
                  </a:ext>
                </a:extLst>
              </a:tr>
              <a:tr h="194649"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991645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课程成果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橡皮泥与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测试</a:t>
                      </a:r>
                      <a:endParaRPr lang="en-GB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智能交通灯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建模设计与小车拼装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打印成品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小车避障／循迹任务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4068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A993B24-A01E-E63E-C809-4D70D309285C}"/>
              </a:ext>
            </a:extLst>
          </p:cNvPr>
          <p:cNvSpPr/>
          <p:nvPr/>
        </p:nvSpPr>
        <p:spPr>
          <a:xfrm>
            <a:off x="8563897" y="6430297"/>
            <a:ext cx="1524000" cy="427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小车比赛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4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E608A-31E4-190E-9511-D3393C748038}"/>
              </a:ext>
            </a:extLst>
          </p:cNvPr>
          <p:cNvSpPr txBox="1"/>
          <p:nvPr/>
        </p:nvSpPr>
        <p:spPr>
          <a:xfrm>
            <a:off x="503220" y="300942"/>
            <a:ext cx="430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小车设计</a:t>
            </a:r>
            <a:endParaRPr lang="en-GB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ED4059-5CF5-00DF-1094-14CA1E9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2189B2BD-0DC8-CFF7-5F08-CAF43950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DE827-FFA1-9413-DFC9-093FC8CC05DC}"/>
              </a:ext>
            </a:extLst>
          </p:cNvPr>
          <p:cNvSpPr txBox="1"/>
          <p:nvPr/>
        </p:nvSpPr>
        <p:spPr>
          <a:xfrm>
            <a:off x="7529733" y="1179869"/>
            <a:ext cx="43047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prstClr val="black"/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</a:t>
            </a:r>
            <a:endParaRPr lang="en-GB" altLang="zh-TW" sz="3600" b="1" dirty="0">
              <a:solidFill>
                <a:prstClr val="black"/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外壳</a:t>
            </a: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其他装饰</a:t>
            </a: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A905A-EE34-013B-F612-B02F86055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r="16020"/>
          <a:stretch/>
        </p:blipFill>
        <p:spPr>
          <a:xfrm>
            <a:off x="503220" y="1179869"/>
            <a:ext cx="3174045" cy="5540459"/>
          </a:xfrm>
          <a:prstGeom prst="rect">
            <a:avLst/>
          </a:prstGeom>
        </p:spPr>
      </p:pic>
      <p:pic>
        <p:nvPicPr>
          <p:cNvPr id="8" name="Picture 7" descr="A measuring device with batteries&#10;&#10;Description automatically generated">
            <a:extLst>
              <a:ext uri="{FF2B5EF4-FFF2-40B4-BE49-F238E27FC236}">
                <a16:creationId xmlns:a16="http://schemas.microsoft.com/office/drawing/2014/main" id="{0F0210FF-BAD7-89A4-65F6-1B8785F77B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5"/>
          <a:stretch/>
        </p:blipFill>
        <p:spPr>
          <a:xfrm>
            <a:off x="3824748" y="2025444"/>
            <a:ext cx="3340510" cy="3047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E9893-D1AB-7DB6-09FF-E44007531862}"/>
              </a:ext>
            </a:extLst>
          </p:cNvPr>
          <p:cNvSpPr txBox="1"/>
          <p:nvPr/>
        </p:nvSpPr>
        <p:spPr>
          <a:xfrm>
            <a:off x="7529733" y="3549428"/>
            <a:ext cx="457377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设计创意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：小车外观设计和对打印的考量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GB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功能</a:t>
            </a:r>
            <a:r>
              <a:rPr lang="en-GB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设计与工程逻辑；</a:t>
            </a:r>
            <a:br>
              <a:rPr lang="en-GB" altLang="zh-TW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</a:b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小车红外循迹功能的实践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GB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质量</a:t>
            </a:r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与稳定</a:t>
            </a:r>
            <a:r>
              <a:rPr lang="en-GB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编程逻辑讲解稳定性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团队分工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：团队合作和海报展示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延伸分数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融合其他模块的创新功能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algn="ctr"/>
            <a:r>
              <a:rPr lang="zh-TW" altLang="en-US" sz="2400" b="1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小车和海报设计</a:t>
            </a:r>
            <a:endParaRPr lang="en-GB" altLang="zh-TW" sz="2400" b="1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604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8A843F-EF93-50C8-1027-4C4D7FA69E74}"/>
              </a:ext>
            </a:extLst>
          </p:cNvPr>
          <p:cNvSpPr/>
          <p:nvPr/>
        </p:nvSpPr>
        <p:spPr>
          <a:xfrm>
            <a:off x="9347703" y="3982065"/>
            <a:ext cx="1032387" cy="2271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草图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861DD-105D-718F-87E9-C13709DD566F}"/>
              </a:ext>
            </a:extLst>
          </p:cNvPr>
          <p:cNvGrpSpPr/>
          <p:nvPr/>
        </p:nvGrpSpPr>
        <p:grpSpPr>
          <a:xfrm>
            <a:off x="3138857" y="635783"/>
            <a:ext cx="3972231" cy="5506065"/>
            <a:chOff x="462117" y="678426"/>
            <a:chExt cx="3431458" cy="6312310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C1AD3F-56DB-EA02-7181-14E89A93FDF2}"/>
                </a:ext>
              </a:extLst>
            </p:cNvPr>
            <p:cNvSpPr/>
            <p:nvPr/>
          </p:nvSpPr>
          <p:spPr>
            <a:xfrm>
              <a:off x="462117" y="678426"/>
              <a:ext cx="3431458" cy="210410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30B6AA-993F-E49E-8C2B-2B957A3B9028}"/>
                </a:ext>
              </a:extLst>
            </p:cNvPr>
            <p:cNvSpPr/>
            <p:nvPr/>
          </p:nvSpPr>
          <p:spPr>
            <a:xfrm>
              <a:off x="462117" y="2782530"/>
              <a:ext cx="3431458" cy="125803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761B1C-C577-4FE6-B328-D2516209E5B5}"/>
                </a:ext>
              </a:extLst>
            </p:cNvPr>
            <p:cNvSpPr/>
            <p:nvPr/>
          </p:nvSpPr>
          <p:spPr>
            <a:xfrm>
              <a:off x="462117" y="4027131"/>
              <a:ext cx="3431458" cy="296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D49B04-1F87-FE24-94E1-AB15DECA4CD0}"/>
              </a:ext>
            </a:extLst>
          </p:cNvPr>
          <p:cNvSpPr txBox="1"/>
          <p:nvPr/>
        </p:nvSpPr>
        <p:spPr>
          <a:xfrm>
            <a:off x="3138857" y="716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小车名称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0A57F-6985-95EC-D9FA-388ACAF4E4C3}"/>
              </a:ext>
            </a:extLst>
          </p:cNvPr>
          <p:cNvSpPr txBox="1"/>
          <p:nvPr/>
        </p:nvSpPr>
        <p:spPr>
          <a:xfrm>
            <a:off x="3138857" y="1086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组名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84921-FFBE-95B2-88F6-0DAAF93214A0}"/>
              </a:ext>
            </a:extLst>
          </p:cNvPr>
          <p:cNvSpPr txBox="1"/>
          <p:nvPr/>
        </p:nvSpPr>
        <p:spPr>
          <a:xfrm>
            <a:off x="3138857" y="13687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成员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3CA00-8E0B-18FA-B4DC-6D0BC828158C}"/>
              </a:ext>
            </a:extLst>
          </p:cNvPr>
          <p:cNvSpPr txBox="1"/>
          <p:nvPr/>
        </p:nvSpPr>
        <p:spPr>
          <a:xfrm>
            <a:off x="3138857" y="19072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发现问题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CF88A-0906-88D1-C328-D3BF89308E08}"/>
              </a:ext>
            </a:extLst>
          </p:cNvPr>
          <p:cNvSpPr txBox="1"/>
          <p:nvPr/>
        </p:nvSpPr>
        <p:spPr>
          <a:xfrm>
            <a:off x="3138857" y="24921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方案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8DE90-9241-5400-3A70-DCDCB5E4A11C}"/>
              </a:ext>
            </a:extLst>
          </p:cNvPr>
          <p:cNvSpPr txBox="1"/>
          <p:nvPr/>
        </p:nvSpPr>
        <p:spPr>
          <a:xfrm>
            <a:off x="3138857" y="358953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设计与工程</a:t>
            </a:r>
            <a:endParaRPr lang="en-GB" altLang="zh-TW" dirty="0"/>
          </a:p>
          <a:p>
            <a:r>
              <a:rPr lang="zh-TW" altLang="en-US" dirty="0"/>
              <a:t>草图展示功能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FA49A-BC44-E2C0-2869-E1CDF81C3A4A}"/>
              </a:ext>
            </a:extLst>
          </p:cNvPr>
          <p:cNvSpPr txBox="1"/>
          <p:nvPr/>
        </p:nvSpPr>
        <p:spPr>
          <a:xfrm>
            <a:off x="3138857" y="2839811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怎样结合</a:t>
            </a:r>
            <a:r>
              <a:rPr lang="en-GB" altLang="zh-TW" dirty="0"/>
              <a:t>3</a:t>
            </a:r>
            <a:r>
              <a:rPr lang="en-US" altLang="zh-TW" dirty="0"/>
              <a:t>D</a:t>
            </a:r>
            <a:r>
              <a:rPr lang="zh-TW" altLang="en-US" dirty="0"/>
              <a:t>打印和编程嘗試解決問題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87D9E-0E7C-2DE4-F512-ECEC544A1B1D}"/>
              </a:ext>
            </a:extLst>
          </p:cNvPr>
          <p:cNvSpPr txBox="1"/>
          <p:nvPr/>
        </p:nvSpPr>
        <p:spPr>
          <a:xfrm>
            <a:off x="7819718" y="81773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铜仁一中初级中学 服务机器人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7D04E-AFD8-0736-715B-3D4A3B78ACBF}"/>
              </a:ext>
            </a:extLst>
          </p:cNvPr>
          <p:cNvSpPr txBox="1"/>
          <p:nvPr/>
        </p:nvSpPr>
        <p:spPr>
          <a:xfrm>
            <a:off x="7819718" y="1169669"/>
            <a:ext cx="1154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123</a:t>
            </a: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组
组长 ：</a:t>
            </a:r>
            <a:b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设计师 ：</a:t>
            </a:r>
            <a:b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工程师 ：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684C3-CFDC-8077-CDFA-27D073B9F18F}"/>
              </a:ext>
            </a:extLst>
          </p:cNvPr>
          <p:cNvCxnSpPr/>
          <p:nvPr/>
        </p:nvCxnSpPr>
        <p:spPr>
          <a:xfrm flipH="1">
            <a:off x="8652968" y="4951778"/>
            <a:ext cx="806222" cy="9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B9462E-F6F2-1594-0B1B-05608E68CA6E}"/>
              </a:ext>
            </a:extLst>
          </p:cNvPr>
          <p:cNvSpPr txBox="1"/>
          <p:nvPr/>
        </p:nvSpPr>
        <p:spPr>
          <a:xfrm>
            <a:off x="7832927" y="4874845"/>
            <a:ext cx="10323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</a:t>
            </a: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1:</a:t>
            </a:r>
            <a:b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(</a:t>
            </a:r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功能与解释）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C572A0-D6E2-329D-1A20-A9CF7B9F9D29}"/>
              </a:ext>
            </a:extLst>
          </p:cNvPr>
          <p:cNvSpPr txBox="1"/>
          <p:nvPr/>
        </p:nvSpPr>
        <p:spPr>
          <a:xfrm>
            <a:off x="10453904" y="5525717"/>
            <a:ext cx="1620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</a:t>
            </a: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3:</a:t>
            </a: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紫外光清洁灯</a:t>
            </a:r>
            <a:b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77056-7BE9-7A57-6F8A-0D741F271FC1}"/>
              </a:ext>
            </a:extLst>
          </p:cNvPr>
          <p:cNvSpPr txBox="1"/>
          <p:nvPr/>
        </p:nvSpPr>
        <p:spPr>
          <a:xfrm>
            <a:off x="7819718" y="315518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方案</a:t>
            </a:r>
            <a:endParaRPr lang="en-GB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传感器、设计逻辑</a:t>
            </a:r>
            <a:endParaRPr lang="en-GB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77A81-5E5D-EBAE-097C-08E86EB8C523}"/>
              </a:ext>
            </a:extLst>
          </p:cNvPr>
          <p:cNvSpPr txBox="1"/>
          <p:nvPr/>
        </p:nvSpPr>
        <p:spPr>
          <a:xfrm>
            <a:off x="7819718" y="247684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问题</a:t>
            </a: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
</a:t>
            </a:r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洗手间的卫生和气味问题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46DE46-A9E8-5E1B-FBB7-B590AAEBA886}"/>
              </a:ext>
            </a:extLst>
          </p:cNvPr>
          <p:cNvSpPr txBox="1"/>
          <p:nvPr/>
        </p:nvSpPr>
        <p:spPr>
          <a:xfrm>
            <a:off x="7778043" y="3810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设计工程</a:t>
            </a:r>
            <a:endParaRPr lang="en-GB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传感器、功能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4EAC99-0668-CFF9-0C8A-22F9E7F9B89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218677" y="5987382"/>
            <a:ext cx="235227" cy="13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328F23-F117-7E3E-B3EA-F1D885F10D72}"/>
              </a:ext>
            </a:extLst>
          </p:cNvPr>
          <p:cNvSpPr txBox="1"/>
          <p:nvPr/>
        </p:nvSpPr>
        <p:spPr>
          <a:xfrm>
            <a:off x="10453902" y="4400352"/>
            <a:ext cx="1000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</a:t>
            </a: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2:</a:t>
            </a: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香味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05A292-E6FD-0B12-D903-2E6458AF0366}"/>
              </a:ext>
            </a:extLst>
          </p:cNvPr>
          <p:cNvCxnSpPr>
            <a:cxnSpLocks/>
          </p:cNvCxnSpPr>
          <p:nvPr/>
        </p:nvCxnSpPr>
        <p:spPr>
          <a:xfrm>
            <a:off x="10273419" y="4615305"/>
            <a:ext cx="235226" cy="138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9111B2A-4D7A-C03D-CC10-5B8C4F1832C1}"/>
              </a:ext>
            </a:extLst>
          </p:cNvPr>
          <p:cNvSpPr txBox="1"/>
          <p:nvPr/>
        </p:nvSpPr>
        <p:spPr>
          <a:xfrm>
            <a:off x="7346673" y="800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例子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142D-4EC9-266C-D050-E1222C9216E3}"/>
              </a:ext>
            </a:extLst>
          </p:cNvPr>
          <p:cNvSpPr txBox="1"/>
          <p:nvPr/>
        </p:nvSpPr>
        <p:spPr>
          <a:xfrm>
            <a:off x="274622" y="809145"/>
            <a:ext cx="286322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小车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交通灯系统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altLang="zh-TW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5</a:t>
            </a: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分钟展示</a:t>
            </a:r>
            <a:endParaRPr lang="en-GB" altLang="zh-TW" sz="18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学习内容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团队介绍 分工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发现问题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方案和设计逻辑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传感器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功能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草图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其他图片辅助</a:t>
            </a:r>
            <a:br>
              <a:rPr lang="en-GB" altLang="zh-TW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A7416-F925-80B5-40CB-EA85AE514429}"/>
              </a:ext>
            </a:extLst>
          </p:cNvPr>
          <p:cNvSpPr txBox="1"/>
          <p:nvPr/>
        </p:nvSpPr>
        <p:spPr>
          <a:xfrm>
            <a:off x="274622" y="23732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工程与设计比赛</a:t>
            </a:r>
            <a:endParaRPr lang="en-GB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1E1C3-968C-A7D5-068B-68DED6F2BBD5}"/>
              </a:ext>
            </a:extLst>
          </p:cNvPr>
          <p:cNvSpPr txBox="1"/>
          <p:nvPr/>
        </p:nvSpPr>
        <p:spPr>
          <a:xfrm>
            <a:off x="3137845" y="286544"/>
            <a:ext cx="3844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海报内容</a:t>
            </a:r>
            <a:endParaRPr lang="en-GB" dirty="0"/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7FD27837-9158-624D-7CB7-A7F7FA793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36" name="Picture 35" descr="A blue and yellow logo&#10;&#10;Description automatically generated">
            <a:extLst>
              <a:ext uri="{FF2B5EF4-FFF2-40B4-BE49-F238E27FC236}">
                <a16:creationId xmlns:a16="http://schemas.microsoft.com/office/drawing/2014/main" id="{52FE3EE2-F8B0-F5CA-9DFF-A95715F51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1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6CADA0-FD3F-83D2-9EFA-0A910805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988"/>
            <a:ext cx="2763479" cy="2585076"/>
          </a:xfrm>
        </p:spPr>
        <p:txBody>
          <a:bodyPr>
            <a:normAutofit/>
          </a:bodyPr>
          <a:lstStyle/>
          <a:p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汇报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49F09-DF7A-E26A-36CE-D9D34C7E6D6D}"/>
              </a:ext>
            </a:extLst>
          </p:cNvPr>
          <p:cNvSpPr txBox="1"/>
          <p:nvPr/>
        </p:nvSpPr>
        <p:spPr>
          <a:xfrm>
            <a:off x="838200" y="2145579"/>
            <a:ext cx="36453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主题表达</a:t>
            </a:r>
            <a:r>
              <a:rPr lang="en-US" altLang="zh-TW" sz="2800" dirty="0"/>
              <a:t>(40</a:t>
            </a:r>
            <a:r>
              <a:rPr lang="zh-TW" altLang="en-US" sz="2800" dirty="0"/>
              <a:t>分</a:t>
            </a:r>
            <a:r>
              <a:rPr lang="en-US" altLang="zh-TW" sz="2800" dirty="0"/>
              <a:t>)</a:t>
            </a:r>
            <a:endParaRPr lang="en-GB" sz="2800" dirty="0"/>
          </a:p>
          <a:p>
            <a:r>
              <a:rPr lang="zh-CN" altLang="en-US" sz="2800" dirty="0"/>
              <a:t>内容逻辑设计</a:t>
            </a:r>
            <a:r>
              <a:rPr lang="en-US" altLang="zh-CN" sz="2800" dirty="0"/>
              <a:t>(30</a:t>
            </a:r>
            <a:r>
              <a:rPr lang="zh-CN" altLang="en-US" sz="2800" dirty="0"/>
              <a:t>分</a:t>
            </a:r>
            <a:r>
              <a:rPr lang="en-US" altLang="zh-CN" sz="2800" dirty="0"/>
              <a:t>)</a:t>
            </a:r>
            <a:endParaRPr lang="en-GB" altLang="zh-CN" sz="2800" dirty="0"/>
          </a:p>
          <a:p>
            <a:r>
              <a:rPr lang="zh-TW" altLang="en-US" sz="2800" dirty="0"/>
              <a:t>版面设计</a:t>
            </a:r>
            <a:r>
              <a:rPr lang="en-US" altLang="zh-TW" sz="2800" dirty="0"/>
              <a:t>(20</a:t>
            </a:r>
            <a:r>
              <a:rPr lang="zh-TW" altLang="en-US" sz="2800" dirty="0"/>
              <a:t>分</a:t>
            </a:r>
            <a:r>
              <a:rPr lang="en-US" altLang="zh-TW" sz="2800" dirty="0"/>
              <a:t>)</a:t>
            </a:r>
            <a:endParaRPr lang="en-GB" altLang="zh-TW" sz="2800" dirty="0"/>
          </a:p>
          <a:p>
            <a:r>
              <a:rPr lang="zh-TW" altLang="en-US" sz="2800" dirty="0"/>
              <a:t>创新性</a:t>
            </a:r>
            <a:r>
              <a:rPr lang="en-US" altLang="zh-TW" sz="2800" dirty="0"/>
              <a:t>(10</a:t>
            </a:r>
            <a:r>
              <a:rPr lang="zh-TW" altLang="en-US" sz="2800" dirty="0"/>
              <a:t>分</a:t>
            </a:r>
            <a:r>
              <a:rPr lang="en-US" altLang="zh-TW" sz="2800" dirty="0"/>
              <a:t>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3824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Microsoft Office PowerPoint</Application>
  <PresentationFormat>Widescreen</PresentationFormat>
  <Paragraphs>174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仿宋</vt:lpstr>
      <vt:lpstr>HGGTZH Bold</vt:lpstr>
      <vt:lpstr>Noto Sans CJK SC Black</vt:lpstr>
      <vt:lpstr>Noto Sans CJK SC Light</vt:lpstr>
      <vt:lpstr>Noto Sans CJK SC Regular</vt:lpstr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A1海报</vt:lpstr>
      <vt:lpstr>概念主题： 铜仁一中初级中学 服务机器人  解决问题： 清洁洗手间 服务 打扫  要有什么功能？ 传感器达到这些功能？</vt:lpstr>
      <vt:lpstr>PowerPoint Presentation</vt:lpstr>
      <vt:lpstr>PowerPoint Presentation</vt:lpstr>
      <vt:lpstr>PowerPoint Presentation</vt:lpstr>
      <vt:lpstr>汇报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16</cp:revision>
  <dcterms:created xsi:type="dcterms:W3CDTF">2024-07-14T07:18:12Z</dcterms:created>
  <dcterms:modified xsi:type="dcterms:W3CDTF">2024-07-31T02:10:19Z</dcterms:modified>
</cp:coreProperties>
</file>